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6" r:id="rId2"/>
    <p:sldId id="2147481245" r:id="rId3"/>
    <p:sldId id="2147481246" r:id="rId4"/>
    <p:sldId id="2147481253" r:id="rId5"/>
    <p:sldId id="2147481254" r:id="rId6"/>
    <p:sldId id="2147481248" r:id="rId7"/>
    <p:sldId id="2147481241" r:id="rId8"/>
    <p:sldId id="214748124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DCFE"/>
    <a:srgbClr val="D4D4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82329"/>
  </p:normalViewPr>
  <p:slideViewPr>
    <p:cSldViewPr snapToGrid="0">
      <p:cViewPr varScale="1">
        <p:scale>
          <a:sx n="103" d="100"/>
          <a:sy n="103" d="100"/>
        </p:scale>
        <p:origin x="1208"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25000"/>
                </a:schemeClr>
              </a:solidFill>
              <a:latin typeface="Space Grotesk Medium" pitchFamily="2" charset="77"/>
              <a:ea typeface="Open Sans" panose="020B0606030504020204" pitchFamily="34" charset="0"/>
              <a:cs typeface="Space Grotesk Medium" pitchFamily="2" charset="77"/>
            </a:defRPr>
          </a:pPr>
          <a:endParaRPr lang="en-NL"/>
        </a:p>
      </c:txPr>
    </c:title>
    <c:autoTitleDeleted val="0"/>
    <c:plotArea>
      <c:layout/>
      <c:barChart>
        <c:barDir val="col"/>
        <c:grouping val="clustered"/>
        <c:varyColors val="0"/>
        <c:ser>
          <c:idx val="0"/>
          <c:order val="0"/>
          <c:tx>
            <c:strRef>
              <c:f>Sheet1!$B$1</c:f>
              <c:strCache>
                <c:ptCount val="1"/>
                <c:pt idx="0">
                  <c:v>Series 1</c:v>
                </c:pt>
              </c:strCache>
            </c:strRef>
          </c:tx>
          <c:spPr>
            <a:solidFill>
              <a:srgbClr val="A073F8"/>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rgbClr val="ED35D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accent2">
                <a:lumMod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NL"/>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94CAA94E-3F4D-F943-BD84-7E11DEBC8E01}" type="presOf" srcId="{FB685E45-516E-1040-97FA-55EDC3D5F703}" destId="{01336F47-7A01-854B-B682-4DF1D2D387D7}" srcOrd="0" destOrd="0" presId="urn:microsoft.com/office/officeart/2005/8/layout/process3"/>
    <dgm:cxn modelId="{21C4516C-55D2-5344-9957-52855338343E}" type="presOf" srcId="{016E273E-567B-7D48-9287-F2AD53931EFF}" destId="{E001AAE2-2F6F-E941-9448-9281FF4D5158}" srcOrd="1"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C3935-9080-472E-AE53-C976E50B8206}" type="datetimeFigureOut">
              <a:rPr lang="en-US" smtClean="0"/>
              <a:t>8/24/24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88A32A-B4BC-422D-BB75-88390DF2CFEC}" type="slidenum">
              <a:rPr lang="en-US" smtClean="0"/>
              <a:t>‹#›</a:t>
            </a:fld>
            <a:endParaRPr lang="en-US"/>
          </a:p>
        </p:txBody>
      </p:sp>
    </p:spTree>
    <p:extLst>
      <p:ext uri="{BB962C8B-B14F-4D97-AF65-F5344CB8AC3E}">
        <p14:creationId xmlns:p14="http://schemas.microsoft.com/office/powerpoint/2010/main" val="812594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While .NET MAUI and Blazor live in the same app, they do use some different concepts. You still want to bridge the two in some scenarios to get data across and be able to use that on one side or the other.</a:t>
            </a:r>
          </a:p>
          <a:p>
            <a:endParaRPr lang="en-NL" dirty="0"/>
          </a:p>
          <a:p>
            <a:r>
              <a:rPr lang="en-NL" dirty="0"/>
              <a:t>Sharing state, as we will see in a minute, will work for all of these scenarios. </a:t>
            </a:r>
            <a:r>
              <a:rPr lang="en-NL"/>
              <a:t>Whether you build a full Blazor Hybrid app, or only make a small part of your .NET MAUI app use Blazor Hybrid or maybe you use multiple Blazor Hybrid components in your .NET MAUI app.</a:t>
            </a:r>
            <a:endParaRPr lang="en-NL" dirty="0"/>
          </a:p>
        </p:txBody>
      </p:sp>
      <p:sp>
        <p:nvSpPr>
          <p:cNvPr id="4" name="Slide Number Placeholder 3"/>
          <p:cNvSpPr>
            <a:spLocks noGrp="1"/>
          </p:cNvSpPr>
          <p:nvPr>
            <p:ph type="sldNum" sz="quarter" idx="5"/>
          </p:nvPr>
        </p:nvSpPr>
        <p:spPr/>
        <p:txBody>
          <a:bodyPr/>
          <a:lstStyle/>
          <a:p>
            <a:fld id="{C488A32A-B4BC-422D-BB75-88390DF2CFEC}" type="slidenum">
              <a:rPr lang="en-US" smtClean="0"/>
              <a:t>2</a:t>
            </a:fld>
            <a:endParaRPr lang="en-US"/>
          </a:p>
        </p:txBody>
      </p:sp>
    </p:spTree>
    <p:extLst>
      <p:ext uri="{BB962C8B-B14F-4D97-AF65-F5344CB8AC3E}">
        <p14:creationId xmlns:p14="http://schemas.microsoft.com/office/powerpoint/2010/main" val="820136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C488A32A-B4BC-422D-BB75-88390DF2CFEC}" type="slidenum">
              <a:rPr lang="en-US" smtClean="0"/>
              <a:t>3</a:t>
            </a:fld>
            <a:endParaRPr lang="en-US"/>
          </a:p>
        </p:txBody>
      </p:sp>
    </p:spTree>
    <p:extLst>
      <p:ext uri="{BB962C8B-B14F-4D97-AF65-F5344CB8AC3E}">
        <p14:creationId xmlns:p14="http://schemas.microsoft.com/office/powerpoint/2010/main" val="3522292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As we’ve seen before, you can register this in the dependency injection container. This time as a singleton. Of course if you don’t need the functionality of a singleton you can do something else too.</a:t>
            </a:r>
          </a:p>
        </p:txBody>
      </p:sp>
      <p:sp>
        <p:nvSpPr>
          <p:cNvPr id="4" name="Slide Number Placeholder 3"/>
          <p:cNvSpPr>
            <a:spLocks noGrp="1"/>
          </p:cNvSpPr>
          <p:nvPr>
            <p:ph type="sldNum" sz="quarter" idx="5"/>
          </p:nvPr>
        </p:nvSpPr>
        <p:spPr/>
        <p:txBody>
          <a:bodyPr/>
          <a:lstStyle/>
          <a:p>
            <a:fld id="{C488A32A-B4BC-422D-BB75-88390DF2CFEC}" type="slidenum">
              <a:rPr lang="en-US" smtClean="0"/>
              <a:t>4</a:t>
            </a:fld>
            <a:endParaRPr lang="en-US"/>
          </a:p>
        </p:txBody>
      </p:sp>
    </p:spTree>
    <p:extLst>
      <p:ext uri="{BB962C8B-B14F-4D97-AF65-F5344CB8AC3E}">
        <p14:creationId xmlns:p14="http://schemas.microsoft.com/office/powerpoint/2010/main" val="1221633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E25F5-4605-56AB-D0EB-F5AC874857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E98749-1404-FDEA-7A63-6BF2A94053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84441-E3AA-34FD-BAAD-A64871F1E7BA}"/>
              </a:ext>
            </a:extLst>
          </p:cNvPr>
          <p:cNvSpPr>
            <a:spLocks noGrp="1"/>
          </p:cNvSpPr>
          <p:nvPr>
            <p:ph type="body" idx="1"/>
          </p:nvPr>
        </p:nvSpPr>
        <p:spPr/>
        <p:txBody>
          <a:bodyPr/>
          <a:lstStyle/>
          <a:p>
            <a:r>
              <a:rPr lang="en-US" dirty="0"/>
              <a:t>Because we use a singleton, we can now access the same instance through .NET MAUI and </a:t>
            </a:r>
            <a:r>
              <a:rPr lang="en-US" dirty="0" err="1"/>
              <a:t>Blazor</a:t>
            </a:r>
            <a:r>
              <a:rPr lang="en-US" dirty="0"/>
              <a:t> Hybrid, and they will give us the same values</a:t>
            </a:r>
            <a:endParaRPr lang="en-NL" dirty="0"/>
          </a:p>
        </p:txBody>
      </p:sp>
      <p:sp>
        <p:nvSpPr>
          <p:cNvPr id="4" name="Slide Number Placeholder 3">
            <a:extLst>
              <a:ext uri="{FF2B5EF4-FFF2-40B4-BE49-F238E27FC236}">
                <a16:creationId xmlns:a16="http://schemas.microsoft.com/office/drawing/2014/main" id="{F9833CE3-9E07-C393-4B88-2B3AD134E4A2}"/>
              </a:ext>
            </a:extLst>
          </p:cNvPr>
          <p:cNvSpPr>
            <a:spLocks noGrp="1"/>
          </p:cNvSpPr>
          <p:nvPr>
            <p:ph type="sldNum" sz="quarter" idx="5"/>
          </p:nvPr>
        </p:nvSpPr>
        <p:spPr/>
        <p:txBody>
          <a:bodyPr/>
          <a:lstStyle/>
          <a:p>
            <a:fld id="{C488A32A-B4BC-422D-BB75-88390DF2CFEC}" type="slidenum">
              <a:rPr lang="en-US" smtClean="0"/>
              <a:t>5</a:t>
            </a:fld>
            <a:endParaRPr lang="en-US"/>
          </a:p>
        </p:txBody>
      </p:sp>
    </p:spTree>
    <p:extLst>
      <p:ext uri="{BB962C8B-B14F-4D97-AF65-F5344CB8AC3E}">
        <p14:creationId xmlns:p14="http://schemas.microsoft.com/office/powerpoint/2010/main" val="1758046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As already mentioned: reusable components is a very powerful concept in Blazor and therefore Blazor Hybrid. It doesn’t matter if your component was built for web or </a:t>
            </a:r>
            <a:r>
              <a:rPr lang="en-GB" dirty="0"/>
              <a:t>in our case a device, you can easily reuse it across projects and even share it with the world!</a:t>
            </a:r>
          </a:p>
          <a:p>
            <a:endParaRPr lang="en-GB" dirty="0"/>
          </a:p>
          <a:p>
            <a:r>
              <a:rPr lang="en-GB" dirty="0"/>
              <a:t>You can basically extract your component into a separate file and then in turn you can put that in a separate project or even a NuGet package</a:t>
            </a:r>
          </a:p>
          <a:p>
            <a:r>
              <a:rPr lang="en-GB" dirty="0"/>
              <a:t>[CLICK]</a:t>
            </a:r>
          </a:p>
          <a:p>
            <a:r>
              <a:rPr lang="en-GB" dirty="0"/>
              <a:t>And from there you can share it with a full </a:t>
            </a:r>
            <a:r>
              <a:rPr lang="en-GB" dirty="0" err="1"/>
              <a:t>Blazor</a:t>
            </a:r>
            <a:r>
              <a:rPr lang="en-GB" dirty="0"/>
              <a:t> Hybrid app</a:t>
            </a:r>
          </a:p>
          <a:p>
            <a:r>
              <a:rPr lang="en-GB" dirty="0"/>
              <a:t>[CLICK]</a:t>
            </a:r>
          </a:p>
          <a:p>
            <a:r>
              <a:rPr lang="en-GB" dirty="0"/>
              <a:t>Or you can make that component just 1 control inside of a .NET MAUI app</a:t>
            </a:r>
          </a:p>
          <a:p>
            <a:r>
              <a:rPr lang="en-GB" dirty="0"/>
              <a:t>[CLICK]</a:t>
            </a:r>
          </a:p>
          <a:p>
            <a:r>
              <a:rPr lang="en-GB" dirty="0"/>
              <a:t>And you can also do that with several different controls if needed</a:t>
            </a:r>
          </a:p>
          <a:p>
            <a:r>
              <a:rPr lang="en-GB" dirty="0"/>
              <a:t>[CLICK]</a:t>
            </a:r>
          </a:p>
          <a:p>
            <a:br>
              <a:rPr lang="en-GB" dirty="0"/>
            </a:br>
            <a:r>
              <a:rPr lang="en-GB" dirty="0"/>
              <a:t>Not shown on this slide, but you can even reuse it with your </a:t>
            </a:r>
            <a:r>
              <a:rPr lang="en-GB" dirty="0" err="1"/>
              <a:t>Blazor</a:t>
            </a:r>
            <a:r>
              <a:rPr lang="en-GB" dirty="0"/>
              <a:t> web application should you have one</a:t>
            </a:r>
          </a:p>
        </p:txBody>
      </p:sp>
      <p:sp>
        <p:nvSpPr>
          <p:cNvPr id="4" name="Slide Number Placeholder 3"/>
          <p:cNvSpPr>
            <a:spLocks noGrp="1"/>
          </p:cNvSpPr>
          <p:nvPr>
            <p:ph type="sldNum" sz="quarter" idx="5"/>
          </p:nvPr>
        </p:nvSpPr>
        <p:spPr/>
        <p:txBody>
          <a:bodyPr/>
          <a:lstStyle/>
          <a:p>
            <a:fld id="{C488A32A-B4BC-422D-BB75-88390DF2CFEC}" type="slidenum">
              <a:rPr lang="en-US" smtClean="0"/>
              <a:t>6</a:t>
            </a:fld>
            <a:endParaRPr lang="en-US"/>
          </a:p>
        </p:txBody>
      </p:sp>
    </p:spTree>
    <p:extLst>
      <p:ext uri="{BB962C8B-B14F-4D97-AF65-F5344CB8AC3E}">
        <p14:creationId xmlns:p14="http://schemas.microsoft.com/office/powerpoint/2010/main" val="2886713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03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3">
            <a:extLst>
              <a:ext uri="{FF2B5EF4-FFF2-40B4-BE49-F238E27FC236}">
                <a16:creationId xmlns:a16="http://schemas.microsoft.com/office/drawing/2014/main" id="{6AE71BBB-0B62-2C36-5690-EF5323B028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8/24/24</a:t>
            </a:fld>
            <a:endParaRPr lang="en-US" dirty="0"/>
          </a:p>
        </p:txBody>
      </p:sp>
      <p:sp>
        <p:nvSpPr>
          <p:cNvPr id="12" name="Slide Number Placeholder 5">
            <a:extLst>
              <a:ext uri="{FF2B5EF4-FFF2-40B4-BE49-F238E27FC236}">
                <a16:creationId xmlns:a16="http://schemas.microsoft.com/office/drawing/2014/main" id="{E9C23072-04A5-1225-EA89-7B60DAE7E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75AAF317-47AF-5375-417C-2195650505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32362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4C79E9E2-A6F8-846D-C6DA-81D1DECBDA8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8/24/24</a:t>
            </a:fld>
            <a:endParaRPr lang="en-US" dirty="0"/>
          </a:p>
        </p:txBody>
      </p:sp>
      <p:sp>
        <p:nvSpPr>
          <p:cNvPr id="17" name="Slide Number Placeholder 5">
            <a:extLst>
              <a:ext uri="{FF2B5EF4-FFF2-40B4-BE49-F238E27FC236}">
                <a16:creationId xmlns:a16="http://schemas.microsoft.com/office/drawing/2014/main" id="{BFFB32AC-E9AE-E9E5-873A-D999EC9731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8" name="Footer Placeholder 4">
            <a:extLst>
              <a:ext uri="{FF2B5EF4-FFF2-40B4-BE49-F238E27FC236}">
                <a16:creationId xmlns:a16="http://schemas.microsoft.com/office/drawing/2014/main" id="{C9900337-AE80-0D57-85F3-AB505CAAFC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9882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3E0D530A-CC97-A480-C426-60711DE32025}"/>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8/24/24</a:t>
            </a:fld>
            <a:endParaRPr lang="en-US" dirty="0"/>
          </a:p>
        </p:txBody>
      </p:sp>
      <p:sp>
        <p:nvSpPr>
          <p:cNvPr id="15" name="Slide Number Placeholder 5">
            <a:extLst>
              <a:ext uri="{FF2B5EF4-FFF2-40B4-BE49-F238E27FC236}">
                <a16:creationId xmlns:a16="http://schemas.microsoft.com/office/drawing/2014/main" id="{43700C0C-011A-A6FB-D40C-FFE5332FAD36}"/>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483CE1CB-068A-F99E-8465-B79F69FBCE7A}"/>
              </a:ext>
            </a:extLst>
          </p:cNvPr>
          <p:cNvSpPr>
            <a:spLocks noGrp="1"/>
          </p:cNvSpPr>
          <p:nvPr>
            <p:ph type="ftr" sz="quarter" idx="12"/>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014103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11" name="Date Placeholder 3">
            <a:extLst>
              <a:ext uri="{FF2B5EF4-FFF2-40B4-BE49-F238E27FC236}">
                <a16:creationId xmlns:a16="http://schemas.microsoft.com/office/drawing/2014/main" id="{EBF21ADD-A124-149D-DC7D-A887B0597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8/24/24</a:t>
            </a:fld>
            <a:endParaRPr lang="en-US" dirty="0"/>
          </a:p>
        </p:txBody>
      </p:sp>
      <p:sp>
        <p:nvSpPr>
          <p:cNvPr id="12" name="Slide Number Placeholder 5">
            <a:extLst>
              <a:ext uri="{FF2B5EF4-FFF2-40B4-BE49-F238E27FC236}">
                <a16:creationId xmlns:a16="http://schemas.microsoft.com/office/drawing/2014/main" id="{46204276-A4C7-4B4C-FC6B-247212CF7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1DB05365-69E2-F0D6-10A1-32FCCC4DB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11640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082797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0" name="Date Placeholder 3">
            <a:extLst>
              <a:ext uri="{FF2B5EF4-FFF2-40B4-BE49-F238E27FC236}">
                <a16:creationId xmlns:a16="http://schemas.microsoft.com/office/drawing/2014/main" id="{0DA40B4E-2C61-AD34-CD48-B9B158EC2E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8/24/24</a:t>
            </a:fld>
            <a:endParaRPr lang="en-US" dirty="0"/>
          </a:p>
        </p:txBody>
      </p:sp>
      <p:sp>
        <p:nvSpPr>
          <p:cNvPr id="11" name="Slide Number Placeholder 5">
            <a:extLst>
              <a:ext uri="{FF2B5EF4-FFF2-40B4-BE49-F238E27FC236}">
                <a16:creationId xmlns:a16="http://schemas.microsoft.com/office/drawing/2014/main" id="{E4E17A24-CF4C-6B05-9282-08FEA823A6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7E6390C3-AFBE-B6D5-A003-EF52354729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991463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Date Placeholder 3">
            <a:extLst>
              <a:ext uri="{FF2B5EF4-FFF2-40B4-BE49-F238E27FC236}">
                <a16:creationId xmlns:a16="http://schemas.microsoft.com/office/drawing/2014/main" id="{BEADE2EC-63A3-D4CC-59EE-C6C4B8BEB3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8/24/24</a:t>
            </a:fld>
            <a:endParaRPr lang="en-US" dirty="0"/>
          </a:p>
        </p:txBody>
      </p:sp>
      <p:sp>
        <p:nvSpPr>
          <p:cNvPr id="12" name="Slide Number Placeholder 5">
            <a:extLst>
              <a:ext uri="{FF2B5EF4-FFF2-40B4-BE49-F238E27FC236}">
                <a16:creationId xmlns:a16="http://schemas.microsoft.com/office/drawing/2014/main" id="{50CB73A0-3DED-A99C-EA76-783C4685D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094740AC-BEC3-382C-D9F4-64DA4EDC44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89998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8/24/24</a:t>
            </a:fld>
            <a:endParaRPr lang="en-US" dirty="0"/>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116494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9C23FC59-FB1C-7F65-68F4-B1CD3C08A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8/24/24</a:t>
            </a:fld>
            <a:endParaRPr lang="en-US" dirty="0"/>
          </a:p>
        </p:txBody>
      </p:sp>
      <p:sp>
        <p:nvSpPr>
          <p:cNvPr id="11" name="Slide Number Placeholder 5">
            <a:extLst>
              <a:ext uri="{FF2B5EF4-FFF2-40B4-BE49-F238E27FC236}">
                <a16:creationId xmlns:a16="http://schemas.microsoft.com/office/drawing/2014/main" id="{25BB8C20-7A20-11E2-3141-6DACDEA75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2FD9D82C-5B87-581A-BFBC-55501E76B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445453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54C5F8A3-18F4-0335-D6DA-8C1A990F9E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5" name="Date Placeholder 3">
            <a:extLst>
              <a:ext uri="{FF2B5EF4-FFF2-40B4-BE49-F238E27FC236}">
                <a16:creationId xmlns:a16="http://schemas.microsoft.com/office/drawing/2014/main" id="{9604ADA6-2942-2E3E-B45A-132B3796BD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8/24/24</a:t>
            </a:fld>
            <a:endParaRPr lang="en-US" dirty="0"/>
          </a:p>
        </p:txBody>
      </p:sp>
      <p:sp>
        <p:nvSpPr>
          <p:cNvPr id="16" name="Slide Number Placeholder 5">
            <a:extLst>
              <a:ext uri="{FF2B5EF4-FFF2-40B4-BE49-F238E27FC236}">
                <a16:creationId xmlns:a16="http://schemas.microsoft.com/office/drawing/2014/main" id="{C94BE9EF-400A-260E-208C-2F0E94E0A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7" name="Footer Placeholder 4">
            <a:extLst>
              <a:ext uri="{FF2B5EF4-FFF2-40B4-BE49-F238E27FC236}">
                <a16:creationId xmlns:a16="http://schemas.microsoft.com/office/drawing/2014/main" id="{CD5ED888-DCCF-CCC0-3489-05784F288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593175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6B200C7-FE07-B6F6-9948-D97183B38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8/24/24</a:t>
            </a:fld>
            <a:endParaRPr lang="en-US" dirty="0"/>
          </a:p>
        </p:txBody>
      </p:sp>
      <p:sp>
        <p:nvSpPr>
          <p:cNvPr id="9" name="Footer Placeholder 4">
            <a:extLst>
              <a:ext uri="{FF2B5EF4-FFF2-40B4-BE49-F238E27FC236}">
                <a16:creationId xmlns:a16="http://schemas.microsoft.com/office/drawing/2014/main" id="{5902BC52-FD3C-BC54-5F6A-7A131E8008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860343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D6D6F81-CD8D-995D-7E8B-AF1D580EE2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8/24/24</a:t>
            </a:fld>
            <a:endParaRPr lang="en-US" dirty="0"/>
          </a:p>
        </p:txBody>
      </p:sp>
      <p:sp>
        <p:nvSpPr>
          <p:cNvPr id="9" name="Footer Placeholder 4">
            <a:extLst>
              <a:ext uri="{FF2B5EF4-FFF2-40B4-BE49-F238E27FC236}">
                <a16:creationId xmlns:a16="http://schemas.microsoft.com/office/drawing/2014/main" id="{78C9F5CD-F90A-031E-8CB3-BD3020F020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14366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7C186FF6-9AF3-55AA-34CD-E5F43D04A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8/24/24</a:t>
            </a:fld>
            <a:endParaRPr lang="en-US" dirty="0"/>
          </a:p>
        </p:txBody>
      </p:sp>
      <p:sp>
        <p:nvSpPr>
          <p:cNvPr id="15" name="Slide Number Placeholder 5">
            <a:extLst>
              <a:ext uri="{FF2B5EF4-FFF2-40B4-BE49-F238E27FC236}">
                <a16:creationId xmlns:a16="http://schemas.microsoft.com/office/drawing/2014/main" id="{B1B27972-D167-F463-44FE-FF39C48F5A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93F20198-4899-B9D2-0D88-F7B7FF9C4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355294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275970A8-43FF-8827-CAC3-94A0DBD2E35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8/24/24</a:t>
            </a:fld>
            <a:endParaRPr lang="en-US" dirty="0"/>
          </a:p>
        </p:txBody>
      </p:sp>
      <p:sp>
        <p:nvSpPr>
          <p:cNvPr id="13" name="Slide Number Placeholder 5">
            <a:extLst>
              <a:ext uri="{FF2B5EF4-FFF2-40B4-BE49-F238E27FC236}">
                <a16:creationId xmlns:a16="http://schemas.microsoft.com/office/drawing/2014/main" id="{668F49FD-AE38-A28D-CDAE-0CA36B3B34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FA261BE7-C200-8C53-7C48-875F04BA3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037272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D3853D4E-C719-83FF-BCA6-5CA8DF5B1DD0}"/>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8/24/24</a:t>
            </a:fld>
            <a:endParaRPr lang="en-US" dirty="0"/>
          </a:p>
        </p:txBody>
      </p:sp>
      <p:sp>
        <p:nvSpPr>
          <p:cNvPr id="13" name="Slide Number Placeholder 5">
            <a:extLst>
              <a:ext uri="{FF2B5EF4-FFF2-40B4-BE49-F238E27FC236}">
                <a16:creationId xmlns:a16="http://schemas.microsoft.com/office/drawing/2014/main" id="{85453491-969D-5A8B-6EE7-6C2FD0A48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C0B897A6-1AE0-A8E9-5702-B2D8CED0B3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9771728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26397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599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162E88C8-323B-96B8-CDFD-97DD5B599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8/24/24</a:t>
            </a:fld>
            <a:endParaRPr lang="en-US" dirty="0"/>
          </a:p>
        </p:txBody>
      </p:sp>
      <p:sp>
        <p:nvSpPr>
          <p:cNvPr id="9" name="Slide Number Placeholder 5">
            <a:extLst>
              <a:ext uri="{FF2B5EF4-FFF2-40B4-BE49-F238E27FC236}">
                <a16:creationId xmlns:a16="http://schemas.microsoft.com/office/drawing/2014/main" id="{1842DF61-A1B1-F58A-9D60-719574A74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D0AD9416-E8B3-5C75-2185-2BB3C1F85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Tree>
    <p:extLst>
      <p:ext uri="{BB962C8B-B14F-4D97-AF65-F5344CB8AC3E}">
        <p14:creationId xmlns:p14="http://schemas.microsoft.com/office/powerpoint/2010/main" val="2070648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Date Placeholder 3">
            <a:extLst>
              <a:ext uri="{FF2B5EF4-FFF2-40B4-BE49-F238E27FC236}">
                <a16:creationId xmlns:a16="http://schemas.microsoft.com/office/drawing/2014/main" id="{9CC40F5A-B4A9-DD32-4BCA-427B01F96E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8/24/24</a:t>
            </a:fld>
            <a:endParaRPr lang="en-US" dirty="0"/>
          </a:p>
        </p:txBody>
      </p:sp>
      <p:sp>
        <p:nvSpPr>
          <p:cNvPr id="13" name="Slide Number Placeholder 5">
            <a:extLst>
              <a:ext uri="{FF2B5EF4-FFF2-40B4-BE49-F238E27FC236}">
                <a16:creationId xmlns:a16="http://schemas.microsoft.com/office/drawing/2014/main" id="{B8C7A445-BBF5-E8AC-A36E-7F6E12619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99CDE45B-0A60-B764-A26A-9B48DC0561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110826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Date Placeholder 3">
            <a:extLst>
              <a:ext uri="{FF2B5EF4-FFF2-40B4-BE49-F238E27FC236}">
                <a16:creationId xmlns:a16="http://schemas.microsoft.com/office/drawing/2014/main" id="{F1B42635-3606-22B3-6634-D0647AFEA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8/24/24</a:t>
            </a:fld>
            <a:endParaRPr lang="en-US" dirty="0"/>
          </a:p>
        </p:txBody>
      </p:sp>
      <p:sp>
        <p:nvSpPr>
          <p:cNvPr id="16" name="Footer Placeholder 4">
            <a:extLst>
              <a:ext uri="{FF2B5EF4-FFF2-40B4-BE49-F238E27FC236}">
                <a16:creationId xmlns:a16="http://schemas.microsoft.com/office/drawing/2014/main" id="{C3D92C50-96D3-38A7-1BCE-84BDFB7CED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834879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714C94-7492-EC15-D474-17736D22302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8/24/24</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70489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8/24/24</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425890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Date Placeholder 3">
            <a:extLst>
              <a:ext uri="{FF2B5EF4-FFF2-40B4-BE49-F238E27FC236}">
                <a16:creationId xmlns:a16="http://schemas.microsoft.com/office/drawing/2014/main" id="{55907F2D-A18B-5994-9B50-A723E76857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8/24/24</a:t>
            </a:fld>
            <a:endParaRPr lang="en-US" dirty="0"/>
          </a:p>
        </p:txBody>
      </p:sp>
      <p:sp>
        <p:nvSpPr>
          <p:cNvPr id="9" name="Slide Number Placeholder 5">
            <a:extLst>
              <a:ext uri="{FF2B5EF4-FFF2-40B4-BE49-F238E27FC236}">
                <a16:creationId xmlns:a16="http://schemas.microsoft.com/office/drawing/2014/main" id="{DAB5C070-0C38-49AC-60FD-792547723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1AA523E2-D0B0-8415-8D2D-89D4F4B4AF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652029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solidFill>
                  <a:schemeClr val="accent2">
                    <a:lumMod val="25000"/>
                  </a:schemeClr>
                </a:soli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solidFill>
                  <a:schemeClr val="bg1"/>
                </a:solidFill>
              </a:defRPr>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lvl1pPr>
              <a:defRPr>
                <a:solidFill>
                  <a:schemeClr val="bg1"/>
                </a:solidFill>
              </a:defRPr>
            </a:lvl1p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1">
                    <a:lumMod val="40000"/>
                    <a:lumOff val="60000"/>
                  </a:schemeClr>
                </a:solidFill>
              </a:defRPr>
            </a:lvl1pPr>
          </a:lstStyle>
          <a:p>
            <a:pPr lvl="0"/>
            <a:r>
              <a:rPr lang="en-US" dirty="0"/>
              <a:t>Link</a:t>
            </a:r>
          </a:p>
        </p:txBody>
      </p:sp>
      <p:sp>
        <p:nvSpPr>
          <p:cNvPr id="2" name="Date Placeholder 3">
            <a:extLst>
              <a:ext uri="{FF2B5EF4-FFF2-40B4-BE49-F238E27FC236}">
                <a16:creationId xmlns:a16="http://schemas.microsoft.com/office/drawing/2014/main" id="{B210E3E2-B879-61F0-665E-60E40044A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8/24/24</a:t>
            </a:fld>
            <a:endParaRPr lang="en-US" dirty="0"/>
          </a:p>
        </p:txBody>
      </p:sp>
      <p:sp>
        <p:nvSpPr>
          <p:cNvPr id="7" name="Footer Placeholder 4">
            <a:extLst>
              <a:ext uri="{FF2B5EF4-FFF2-40B4-BE49-F238E27FC236}">
                <a16:creationId xmlns:a16="http://schemas.microsoft.com/office/drawing/2014/main" id="{DF013D21-BF9D-6EB2-68F8-1AB2667AB5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
        <p:nvSpPr>
          <p:cNvPr id="8" name="Slide Number Placeholder 5">
            <a:extLst>
              <a:ext uri="{FF2B5EF4-FFF2-40B4-BE49-F238E27FC236}">
                <a16:creationId xmlns:a16="http://schemas.microsoft.com/office/drawing/2014/main" id="{5D262049-1C39-7659-05D6-B9507D05D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02594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8/24/24</a:t>
            </a:fld>
            <a:endParaRPr lang="en-US" dirty="0"/>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7" name="Footer Placeholder 4">
            <a:extLst>
              <a:ext uri="{FF2B5EF4-FFF2-40B4-BE49-F238E27FC236}">
                <a16:creationId xmlns:a16="http://schemas.microsoft.com/office/drawing/2014/main" id="{39023C55-9721-F880-B3B9-F68F06F860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694518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xStyles>
    <p:titleStyle>
      <a:lvl1pPr algn="l" defTabSz="914400" rtl="0" eaLnBrk="1" latinLnBrk="0" hangingPunct="1">
        <a:lnSpc>
          <a:spcPct val="90000"/>
        </a:lnSpc>
        <a:spcBef>
          <a:spcPct val="0"/>
        </a:spcBef>
        <a:buNone/>
        <a:defRPr sz="4400" b="0" i="0" kern="120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hyperlink" Target="https://aka.ms/blazor-hybrid-workshop"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D251-7A29-B65E-BB59-3D744D554F3D}"/>
              </a:ext>
            </a:extLst>
          </p:cNvPr>
          <p:cNvSpPr>
            <a:spLocks noGrp="1"/>
          </p:cNvSpPr>
          <p:nvPr>
            <p:ph type="title"/>
          </p:nvPr>
        </p:nvSpPr>
        <p:spPr/>
        <p:txBody>
          <a:bodyPr/>
          <a:lstStyle/>
          <a:p>
            <a:r>
              <a:rPr lang="en-US" dirty="0"/>
              <a:t>Build Native Cross-Platform apps with .NET MAUI &amp; </a:t>
            </a:r>
            <a:r>
              <a:rPr lang="en-US" dirty="0" err="1"/>
              <a:t>Blazor</a:t>
            </a:r>
            <a:r>
              <a:rPr lang="en-US" dirty="0"/>
              <a:t> Hybrid Workshop</a:t>
            </a:r>
          </a:p>
        </p:txBody>
      </p:sp>
      <p:sp>
        <p:nvSpPr>
          <p:cNvPr id="3" name="Text Placeholder 2">
            <a:extLst>
              <a:ext uri="{FF2B5EF4-FFF2-40B4-BE49-F238E27FC236}">
                <a16:creationId xmlns:a16="http://schemas.microsoft.com/office/drawing/2014/main" id="{FF3F7C2D-A756-3A56-630E-512356E7CEE9}"/>
              </a:ext>
            </a:extLst>
          </p:cNvPr>
          <p:cNvSpPr>
            <a:spLocks noGrp="1"/>
          </p:cNvSpPr>
          <p:nvPr>
            <p:ph type="body" idx="1"/>
          </p:nvPr>
        </p:nvSpPr>
        <p:spPr/>
        <p:txBody>
          <a:bodyPr/>
          <a:lstStyle/>
          <a:p>
            <a:r>
              <a:rPr lang="en-US" dirty="0"/>
              <a:t>Part 6 – Advanced Topics</a:t>
            </a:r>
          </a:p>
        </p:txBody>
      </p:sp>
    </p:spTree>
    <p:extLst>
      <p:ext uri="{BB962C8B-B14F-4D97-AF65-F5344CB8AC3E}">
        <p14:creationId xmlns:p14="http://schemas.microsoft.com/office/powerpoint/2010/main" val="2919931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F7CBE-00B6-10C8-875D-0CCEC26263B8}"/>
              </a:ext>
            </a:extLst>
          </p:cNvPr>
          <p:cNvSpPr>
            <a:spLocks noGrp="1"/>
          </p:cNvSpPr>
          <p:nvPr>
            <p:ph type="title"/>
          </p:nvPr>
        </p:nvSpPr>
        <p:spPr/>
        <p:txBody>
          <a:bodyPr/>
          <a:lstStyle/>
          <a:p>
            <a:r>
              <a:rPr lang="en-US" dirty="0"/>
              <a:t>Sharing State .NET MAUI &amp; </a:t>
            </a:r>
            <a:r>
              <a:rPr lang="en-US" dirty="0" err="1"/>
              <a:t>Blazor</a:t>
            </a:r>
            <a:endParaRPr lang="en-US" dirty="0"/>
          </a:p>
        </p:txBody>
      </p:sp>
      <p:sp>
        <p:nvSpPr>
          <p:cNvPr id="4" name="Rectangle: Rounded Corners 3">
            <a:extLst>
              <a:ext uri="{FF2B5EF4-FFF2-40B4-BE49-F238E27FC236}">
                <a16:creationId xmlns:a16="http://schemas.microsoft.com/office/drawing/2014/main" id="{60A9560A-E6BE-0FE1-933E-7471815549E9}"/>
              </a:ext>
            </a:extLst>
          </p:cNvPr>
          <p:cNvSpPr/>
          <p:nvPr/>
        </p:nvSpPr>
        <p:spPr>
          <a:xfrm>
            <a:off x="838200" y="3195023"/>
            <a:ext cx="2671916" cy="20254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472FFB69-FA06-2AD9-A9C6-9913D06DF87C}"/>
              </a:ext>
            </a:extLst>
          </p:cNvPr>
          <p:cNvSpPr/>
          <p:nvPr/>
        </p:nvSpPr>
        <p:spPr>
          <a:xfrm>
            <a:off x="4760042" y="3195022"/>
            <a:ext cx="2671916" cy="20254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FAD464D-6B73-AFE7-E681-6EA711F311A5}"/>
              </a:ext>
            </a:extLst>
          </p:cNvPr>
          <p:cNvSpPr/>
          <p:nvPr/>
        </p:nvSpPr>
        <p:spPr>
          <a:xfrm>
            <a:off x="8681884" y="3195021"/>
            <a:ext cx="2671916" cy="20254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C1F07814-12B1-B9A1-CCED-C1029B7FC732}"/>
              </a:ext>
            </a:extLst>
          </p:cNvPr>
          <p:cNvSpPr/>
          <p:nvPr/>
        </p:nvSpPr>
        <p:spPr>
          <a:xfrm>
            <a:off x="1012721" y="3429000"/>
            <a:ext cx="2310581" cy="1565787"/>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AFAA7B43-4FCB-7217-6C69-B239852852D6}"/>
              </a:ext>
            </a:extLst>
          </p:cNvPr>
          <p:cNvSpPr/>
          <p:nvPr/>
        </p:nvSpPr>
        <p:spPr>
          <a:xfrm>
            <a:off x="5475169" y="3785419"/>
            <a:ext cx="1241661" cy="84142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472721A-7115-7FFD-88EA-C50B3C71A620}"/>
              </a:ext>
            </a:extLst>
          </p:cNvPr>
          <p:cNvSpPr/>
          <p:nvPr/>
        </p:nvSpPr>
        <p:spPr>
          <a:xfrm>
            <a:off x="9027113" y="3538472"/>
            <a:ext cx="961231" cy="651387"/>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BF41567-FB04-AC62-4134-8576EDF26BFC}"/>
              </a:ext>
            </a:extLst>
          </p:cNvPr>
          <p:cNvSpPr/>
          <p:nvPr/>
        </p:nvSpPr>
        <p:spPr>
          <a:xfrm>
            <a:off x="9537226" y="4294621"/>
            <a:ext cx="961231" cy="651387"/>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99775FF-4839-64D2-BCC1-70838FFE5AB2}"/>
              </a:ext>
            </a:extLst>
          </p:cNvPr>
          <p:cNvSpPr/>
          <p:nvPr/>
        </p:nvSpPr>
        <p:spPr>
          <a:xfrm>
            <a:off x="10103174" y="3538473"/>
            <a:ext cx="961231" cy="651387"/>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39948FB-B817-2392-A5E8-41CE0368F747}"/>
              </a:ext>
            </a:extLst>
          </p:cNvPr>
          <p:cNvSpPr txBox="1"/>
          <p:nvPr/>
        </p:nvSpPr>
        <p:spPr>
          <a:xfrm>
            <a:off x="4689986" y="2178853"/>
            <a:ext cx="2812026" cy="954107"/>
          </a:xfrm>
          <a:prstGeom prst="rect">
            <a:avLst/>
          </a:prstGeom>
          <a:noFill/>
        </p:spPr>
        <p:txBody>
          <a:bodyPr wrap="square" rtlCol="0">
            <a:spAutoFit/>
          </a:bodyPr>
          <a:lstStyle/>
          <a:p>
            <a:pPr algn="ctr"/>
            <a:r>
              <a:rPr lang="en-US" sz="2800" dirty="0"/>
              <a:t>Mixed .NET MAUI &amp; </a:t>
            </a:r>
            <a:r>
              <a:rPr lang="en-US" sz="2800" dirty="0" err="1"/>
              <a:t>Blazor</a:t>
            </a:r>
            <a:r>
              <a:rPr lang="en-US" sz="2800" dirty="0"/>
              <a:t> UI</a:t>
            </a:r>
          </a:p>
        </p:txBody>
      </p:sp>
      <p:sp>
        <p:nvSpPr>
          <p:cNvPr id="13" name="TextBox 12">
            <a:extLst>
              <a:ext uri="{FF2B5EF4-FFF2-40B4-BE49-F238E27FC236}">
                <a16:creationId xmlns:a16="http://schemas.microsoft.com/office/drawing/2014/main" id="{890B8CE7-6D1A-171A-475E-15630DC8673A}"/>
              </a:ext>
            </a:extLst>
          </p:cNvPr>
          <p:cNvSpPr txBox="1"/>
          <p:nvPr/>
        </p:nvSpPr>
        <p:spPr>
          <a:xfrm>
            <a:off x="838200" y="2175892"/>
            <a:ext cx="2812026" cy="954107"/>
          </a:xfrm>
          <a:prstGeom prst="rect">
            <a:avLst/>
          </a:prstGeom>
          <a:noFill/>
        </p:spPr>
        <p:txBody>
          <a:bodyPr wrap="square" rtlCol="0">
            <a:spAutoFit/>
          </a:bodyPr>
          <a:lstStyle/>
          <a:p>
            <a:pPr algn="ctr"/>
            <a:r>
              <a:rPr lang="en-US" sz="2800" dirty="0"/>
              <a:t>.NET MAUI Shell, Full </a:t>
            </a:r>
            <a:r>
              <a:rPr lang="en-US" sz="2800" dirty="0" err="1"/>
              <a:t>Blazor</a:t>
            </a:r>
            <a:r>
              <a:rPr lang="en-US" sz="2800" dirty="0"/>
              <a:t> UI</a:t>
            </a:r>
          </a:p>
        </p:txBody>
      </p:sp>
      <p:sp>
        <p:nvSpPr>
          <p:cNvPr id="14" name="TextBox 13">
            <a:extLst>
              <a:ext uri="{FF2B5EF4-FFF2-40B4-BE49-F238E27FC236}">
                <a16:creationId xmlns:a16="http://schemas.microsoft.com/office/drawing/2014/main" id="{B3CCFEDD-2C91-69BD-D45C-C54215302EEB}"/>
              </a:ext>
            </a:extLst>
          </p:cNvPr>
          <p:cNvSpPr txBox="1"/>
          <p:nvPr/>
        </p:nvSpPr>
        <p:spPr>
          <a:xfrm>
            <a:off x="8512860" y="1744303"/>
            <a:ext cx="3020963" cy="1384995"/>
          </a:xfrm>
          <a:prstGeom prst="rect">
            <a:avLst/>
          </a:prstGeom>
          <a:noFill/>
        </p:spPr>
        <p:txBody>
          <a:bodyPr wrap="square" rtlCol="0">
            <a:spAutoFit/>
          </a:bodyPr>
          <a:lstStyle/>
          <a:p>
            <a:pPr algn="ctr"/>
            <a:r>
              <a:rPr lang="en-US" sz="2800" dirty="0"/>
              <a:t>.NET MAUI app with multiple </a:t>
            </a:r>
            <a:r>
              <a:rPr lang="en-US" sz="2800" dirty="0" err="1"/>
              <a:t>WebViews</a:t>
            </a:r>
            <a:endParaRPr lang="en-US" sz="2800" dirty="0"/>
          </a:p>
        </p:txBody>
      </p:sp>
      <p:pic>
        <p:nvPicPr>
          <p:cNvPr id="1026" name="Picture 2" descr="Blazor now in official preview! - .NET Blog">
            <a:extLst>
              <a:ext uri="{FF2B5EF4-FFF2-40B4-BE49-F238E27FC236}">
                <a16:creationId xmlns:a16="http://schemas.microsoft.com/office/drawing/2014/main" id="{399E8D1B-FB38-7FF7-9C41-172735A43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1530" y="4144679"/>
            <a:ext cx="801329" cy="8013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Blazor now in official preview! - .NET Blog">
            <a:extLst>
              <a:ext uri="{FF2B5EF4-FFF2-40B4-BE49-F238E27FC236}">
                <a16:creationId xmlns:a16="http://schemas.microsoft.com/office/drawing/2014/main" id="{913D7D89-2D0A-ABDB-B977-0DF25B7603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060723"/>
            <a:ext cx="566119" cy="5661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azor now in official preview! - .NET Blog">
            <a:extLst>
              <a:ext uri="{FF2B5EF4-FFF2-40B4-BE49-F238E27FC236}">
                <a16:creationId xmlns:a16="http://schemas.microsoft.com/office/drawing/2014/main" id="{A1EBA831-B4C7-DF64-658E-09363FCA01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7728" y="3752791"/>
            <a:ext cx="437068" cy="4370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azor now in official preview! - .NET Blog">
            <a:extLst>
              <a:ext uri="{FF2B5EF4-FFF2-40B4-BE49-F238E27FC236}">
                <a16:creationId xmlns:a16="http://schemas.microsoft.com/office/drawing/2014/main" id="{4C76DEB5-643E-64FC-4ACC-F73D5F3E6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3789" y="3754696"/>
            <a:ext cx="437068" cy="4370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Blazor now in official preview! - .NET Blog">
            <a:extLst>
              <a:ext uri="{FF2B5EF4-FFF2-40B4-BE49-F238E27FC236}">
                <a16:creationId xmlns:a16="http://schemas.microsoft.com/office/drawing/2014/main" id="{8E6FAAB0-1C55-3DB2-3536-597C0E9F1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7841" y="4508940"/>
            <a:ext cx="437068" cy="4370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nds Of Maui: Issue #17 Aloha Welcome To Net Maui Melissa Houghton ...">
            <a:extLst>
              <a:ext uri="{FF2B5EF4-FFF2-40B4-BE49-F238E27FC236}">
                <a16:creationId xmlns:a16="http://schemas.microsoft.com/office/drawing/2014/main" id="{8AC9BDA7-24ED-75BF-D351-25518744C2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013" y="4507098"/>
            <a:ext cx="843116" cy="84311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Sands Of Maui: Issue #17 Aloha Welcome To Net Maui Melissa Houghton ...">
            <a:extLst>
              <a:ext uri="{FF2B5EF4-FFF2-40B4-BE49-F238E27FC236}">
                <a16:creationId xmlns:a16="http://schemas.microsoft.com/office/drawing/2014/main" id="{37B527D3-A8A2-A3A1-B968-C1C2F3959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937" y="4507098"/>
            <a:ext cx="843116" cy="84311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Sands Of Maui: Issue #17 Aloha Welcome To Net Maui Melissa Houghton ...">
            <a:extLst>
              <a:ext uri="{FF2B5EF4-FFF2-40B4-BE49-F238E27FC236}">
                <a16:creationId xmlns:a16="http://schemas.microsoft.com/office/drawing/2014/main" id="{8D946F53-0813-DC40-B774-7A675B66B9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860" y="4569311"/>
            <a:ext cx="843116" cy="843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62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BA04-4C49-EA02-BC7B-F489A1C6A194}"/>
              </a:ext>
            </a:extLst>
          </p:cNvPr>
          <p:cNvSpPr>
            <a:spLocks noGrp="1"/>
          </p:cNvSpPr>
          <p:nvPr>
            <p:ph type="title"/>
          </p:nvPr>
        </p:nvSpPr>
        <p:spPr/>
        <p:txBody>
          <a:bodyPr/>
          <a:lstStyle/>
          <a:p>
            <a:r>
              <a:rPr lang="en-US" dirty="0"/>
              <a:t>Using a Singleton to hold state</a:t>
            </a:r>
          </a:p>
        </p:txBody>
      </p:sp>
      <p:sp>
        <p:nvSpPr>
          <p:cNvPr id="3" name="Content Placeholder 2">
            <a:extLst>
              <a:ext uri="{FF2B5EF4-FFF2-40B4-BE49-F238E27FC236}">
                <a16:creationId xmlns:a16="http://schemas.microsoft.com/office/drawing/2014/main" id="{E5A4B692-59D6-9F05-C904-D9CB29DCC3FF}"/>
              </a:ext>
            </a:extLst>
          </p:cNvPr>
          <p:cNvSpPr>
            <a:spLocks noGrp="1"/>
          </p:cNvSpPr>
          <p:nvPr>
            <p:ph idx="1"/>
          </p:nvPr>
        </p:nvSpPr>
        <p:spPr>
          <a:xfrm>
            <a:off x="838200" y="1825624"/>
            <a:ext cx="10515600" cy="2845229"/>
          </a:xfrm>
        </p:spPr>
        <p:txBody>
          <a:bodyPr>
            <a:normAutofit/>
          </a:bodyPr>
          <a:lstStyle/>
          <a:p>
            <a:r>
              <a:rPr lang="en-US" dirty="0"/>
              <a:t>A singleton is an easily accessible, global object you can access anywhere in your app code</a:t>
            </a:r>
            <a:br>
              <a:rPr lang="en-US" dirty="0"/>
            </a:br>
            <a:endParaRPr lang="en-US" dirty="0"/>
          </a:p>
          <a:p>
            <a:r>
              <a:rPr lang="en-US" dirty="0"/>
              <a:t>Doesn’t necessarily need to be a singleton, other patterns apply</a:t>
            </a:r>
          </a:p>
        </p:txBody>
      </p:sp>
    </p:spTree>
    <p:extLst>
      <p:ext uri="{BB962C8B-B14F-4D97-AF65-F5344CB8AC3E}">
        <p14:creationId xmlns:p14="http://schemas.microsoft.com/office/powerpoint/2010/main" val="636642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289DF-C232-425B-1C85-87DB21A56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62462-BA83-6E61-DC1F-A6D95C068732}"/>
              </a:ext>
            </a:extLst>
          </p:cNvPr>
          <p:cNvSpPr>
            <a:spLocks noGrp="1"/>
          </p:cNvSpPr>
          <p:nvPr>
            <p:ph type="title"/>
          </p:nvPr>
        </p:nvSpPr>
        <p:spPr/>
        <p:txBody>
          <a:bodyPr/>
          <a:lstStyle/>
          <a:p>
            <a:r>
              <a:rPr lang="en-NL" dirty="0"/>
              <a:t>Registering the Singleton</a:t>
            </a:r>
          </a:p>
        </p:txBody>
      </p:sp>
      <p:pic>
        <p:nvPicPr>
          <p:cNvPr id="3" name="Picture 2">
            <a:extLst>
              <a:ext uri="{FF2B5EF4-FFF2-40B4-BE49-F238E27FC236}">
                <a16:creationId xmlns:a16="http://schemas.microsoft.com/office/drawing/2014/main" id="{4CCA6292-AAA9-F4D2-4954-7F336F8EE9D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3" y="951470"/>
            <a:ext cx="10424807" cy="6063085"/>
          </a:xfrm>
          <a:prstGeom prst="rect">
            <a:avLst/>
          </a:prstGeom>
        </p:spPr>
      </p:pic>
      <p:sp>
        <p:nvSpPr>
          <p:cNvPr id="6" name="TextBox 5">
            <a:extLst>
              <a:ext uri="{FF2B5EF4-FFF2-40B4-BE49-F238E27FC236}">
                <a16:creationId xmlns:a16="http://schemas.microsoft.com/office/drawing/2014/main" id="{5AFB4D85-5ABB-FDA7-BCC2-AA371916092B}"/>
              </a:ext>
            </a:extLst>
          </p:cNvPr>
          <p:cNvSpPr txBox="1"/>
          <p:nvPr/>
        </p:nvSpPr>
        <p:spPr>
          <a:xfrm>
            <a:off x="1363337" y="2274852"/>
            <a:ext cx="8580757" cy="3416320"/>
          </a:xfrm>
          <a:prstGeom prst="rect">
            <a:avLst/>
          </a:prstGeom>
          <a:noFill/>
        </p:spPr>
        <p:txBody>
          <a:bodyPr wrap="square">
            <a:spAutoFit/>
          </a:bodyPr>
          <a:lstStyle/>
          <a:p>
            <a:r>
              <a:rPr lang="en-US" dirty="0">
                <a:solidFill>
                  <a:srgbClr val="00B050"/>
                </a:solidFill>
                <a:latin typeface="Consolas" panose="020B0609020204030204" pitchFamily="49" charset="0"/>
                <a:cs typeface="Consolas" panose="020B0609020204030204" pitchFamily="49" charset="0"/>
              </a:rPr>
              <a:t>// </a:t>
            </a:r>
            <a:r>
              <a:rPr lang="en-US" dirty="0" err="1">
                <a:solidFill>
                  <a:srgbClr val="00B050"/>
                </a:solidFill>
                <a:latin typeface="Consolas" panose="020B0609020204030204" pitchFamily="49" charset="0"/>
                <a:cs typeface="Consolas" panose="020B0609020204030204" pitchFamily="49" charset="0"/>
              </a:rPr>
              <a:t>MauiProgram.cs</a:t>
            </a:r>
            <a:endParaRPr lang="en-US" dirty="0">
              <a:solidFill>
                <a:srgbClr val="00B050"/>
              </a:solidFill>
              <a:latin typeface="Consolas" panose="020B0609020204030204" pitchFamily="49" charset="0"/>
              <a:cs typeface="Consolas" panose="020B0609020204030204" pitchFamily="49" charset="0"/>
            </a:endParaRP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public</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static</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MauiApp</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CreateMauiApp</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builder</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MauiApp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CreateBuilder</a:t>
            </a:r>
            <a:r>
              <a:rPr lang="en-US" b="0" dirty="0">
                <a:solidFill>
                  <a:srgbClr val="D4D4D4"/>
                </a:solidFill>
                <a:effectLst/>
                <a:latin typeface="Consolas" panose="020B0609020204030204" pitchFamily="49" charset="0"/>
              </a:rPr>
              <a:t>();</a:t>
            </a:r>
          </a:p>
          <a:p>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00B050"/>
                </a:solidFill>
                <a:latin typeface="Consolas" panose="020B0609020204030204" pitchFamily="49" charset="0"/>
              </a:rPr>
              <a:t>// Some code omitted for brevity</a:t>
            </a:r>
            <a:br>
              <a:rPr lang="en-US" b="0" dirty="0">
                <a:solidFill>
                  <a:srgbClr val="D4D4D4"/>
                </a:solidFill>
                <a:effectLst/>
                <a:latin typeface="Consolas" panose="020B0609020204030204" pitchFamily="49" charset="0"/>
              </a:rPr>
            </a:br>
            <a:endParaRPr lang="en-US" dirty="0">
              <a:solidFill>
                <a:srgbClr val="D4D4D4"/>
              </a:solidFill>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builder</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Services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AddSingleton</a:t>
            </a:r>
            <a:r>
              <a:rPr lang="en-US" b="0" dirty="0">
                <a:solidFill>
                  <a:srgbClr val="D4D4D4"/>
                </a:solidFill>
                <a:effectLst/>
                <a:latin typeface="Consolas" panose="020B0609020204030204" pitchFamily="49" charset="0"/>
              </a:rPr>
              <a:t>&lt;</a:t>
            </a:r>
            <a:r>
              <a:rPr lang="en-US" b="0" dirty="0" err="1">
                <a:solidFill>
                  <a:srgbClr val="4EC9B0"/>
                </a:solidFill>
                <a:effectLst/>
                <a:latin typeface="Consolas" panose="020B0609020204030204" pitchFamily="49" charset="0"/>
              </a:rPr>
              <a:t>RatingState</a:t>
            </a:r>
            <a:r>
              <a:rPr lang="en-US" b="0" dirty="0">
                <a:solidFill>
                  <a:srgbClr val="D4D4D4"/>
                </a:solidFill>
                <a:effectLst/>
                <a:latin typeface="Consolas" panose="020B0609020204030204" pitchFamily="49" charset="0"/>
              </a:rPr>
              <a:t>&gt;();</a:t>
            </a:r>
          </a:p>
          <a:p>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00B050"/>
                </a:solidFill>
                <a:latin typeface="Consolas" panose="020B0609020204030204" pitchFamily="49" charset="0"/>
              </a:rPr>
              <a:t>// Some code omitted for brevity</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10327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9E7C3-8E50-5E20-AD3F-3A157183B1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0FA847-F644-C4F8-6524-48F751802DAA}"/>
              </a:ext>
            </a:extLst>
          </p:cNvPr>
          <p:cNvSpPr>
            <a:spLocks noGrp="1"/>
          </p:cNvSpPr>
          <p:nvPr>
            <p:ph type="title"/>
          </p:nvPr>
        </p:nvSpPr>
        <p:spPr/>
        <p:txBody>
          <a:bodyPr/>
          <a:lstStyle/>
          <a:p>
            <a:r>
              <a:rPr lang="en-NL" dirty="0"/>
              <a:t>Accessing the Singleton</a:t>
            </a:r>
          </a:p>
        </p:txBody>
      </p:sp>
      <p:pic>
        <p:nvPicPr>
          <p:cNvPr id="3" name="Picture 2">
            <a:extLst>
              <a:ext uri="{FF2B5EF4-FFF2-40B4-BE49-F238E27FC236}">
                <a16:creationId xmlns:a16="http://schemas.microsoft.com/office/drawing/2014/main" id="{8A6B7EBA-C7D0-FA62-82C8-D7CC2448C41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3" y="951470"/>
            <a:ext cx="10424807" cy="6063085"/>
          </a:xfrm>
          <a:prstGeom prst="rect">
            <a:avLst/>
          </a:prstGeom>
        </p:spPr>
      </p:pic>
      <p:sp>
        <p:nvSpPr>
          <p:cNvPr id="6" name="TextBox 5">
            <a:extLst>
              <a:ext uri="{FF2B5EF4-FFF2-40B4-BE49-F238E27FC236}">
                <a16:creationId xmlns:a16="http://schemas.microsoft.com/office/drawing/2014/main" id="{203EA555-FEDF-0C43-F645-5D7D1C744A46}"/>
              </a:ext>
            </a:extLst>
          </p:cNvPr>
          <p:cNvSpPr txBox="1"/>
          <p:nvPr/>
        </p:nvSpPr>
        <p:spPr>
          <a:xfrm>
            <a:off x="1363337" y="2274852"/>
            <a:ext cx="8580757" cy="3416320"/>
          </a:xfrm>
          <a:prstGeom prst="rect">
            <a:avLst/>
          </a:prstGeom>
          <a:noFill/>
        </p:spPr>
        <p:txBody>
          <a:bodyPr wrap="square">
            <a:spAutoFit/>
          </a:bodyPr>
          <a:lstStyle/>
          <a:p>
            <a:r>
              <a:rPr lang="en-US" dirty="0">
                <a:solidFill>
                  <a:srgbClr val="00B050"/>
                </a:solidFill>
                <a:latin typeface="Consolas" panose="020B0609020204030204" pitchFamily="49" charset="0"/>
                <a:cs typeface="Consolas" panose="020B0609020204030204" pitchFamily="49" charset="0"/>
              </a:rPr>
              <a:t>// .NET MAUI</a:t>
            </a:r>
          </a:p>
          <a:p>
            <a:r>
              <a:rPr lang="en-US" b="0" dirty="0">
                <a:solidFill>
                  <a:srgbClr val="569CD6"/>
                </a:solidFill>
                <a:effectLst/>
                <a:latin typeface="Consolas" panose="020B0609020204030204" pitchFamily="49" charset="0"/>
              </a:rPr>
              <a:t>private</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RatingState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ratingState</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public</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MonkeyRatingPage</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Monkey </a:t>
            </a:r>
            <a:r>
              <a:rPr lang="en-US" dirty="0">
                <a:solidFill>
                  <a:srgbClr val="9CDCFE"/>
                </a:solidFill>
                <a:latin typeface="Consolas" panose="020B0609020204030204" pitchFamily="49" charset="0"/>
              </a:rPr>
              <a:t>monkey</a:t>
            </a:r>
            <a:r>
              <a:rPr lang="en-US" dirty="0">
                <a:solidFill>
                  <a:srgbClr val="D4D4D4"/>
                </a:solidFill>
                <a:latin typeface="Consolas" panose="020B0609020204030204" pitchFamily="49" charset="0"/>
              </a:rPr>
              <a:t>, </a:t>
            </a:r>
            <a:r>
              <a:rPr lang="en-US" b="0" dirty="0" err="1">
                <a:solidFill>
                  <a:srgbClr val="4EC9B0"/>
                </a:solidFill>
                <a:effectLst/>
                <a:latin typeface="Consolas" panose="020B0609020204030204" pitchFamily="49" charset="0"/>
              </a:rPr>
              <a:t>RatingState</a:t>
            </a:r>
            <a:r>
              <a:rPr lang="en-US" b="0" dirty="0">
                <a:solidFill>
                  <a:srgbClr val="4EC9B0"/>
                </a:solidFill>
                <a:effectLst/>
                <a:latin typeface="Consolas" panose="020B0609020204030204" pitchFamily="49" charset="0"/>
              </a:rPr>
              <a:t> </a:t>
            </a:r>
            <a:r>
              <a:rPr lang="en-US" b="0" dirty="0" err="1">
                <a:solidFill>
                  <a:srgbClr val="9CDCFE"/>
                </a:solidFill>
                <a:effectLst/>
                <a:latin typeface="Consolas" panose="020B0609020204030204" pitchFamily="49" charset="0"/>
              </a:rPr>
              <a:t>ratingState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00B050"/>
                </a:solidFill>
                <a:latin typeface="Consolas" panose="020B0609020204030204" pitchFamily="49" charset="0"/>
              </a:rPr>
              <a:t>// ... Add code</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t>
            </a:r>
          </a:p>
          <a:p>
            <a:endParaRPr lang="en-US" dirty="0">
              <a:solidFill>
                <a:srgbClr val="D4D4D4"/>
              </a:solidFill>
              <a:latin typeface="Consolas" panose="020B0609020204030204" pitchFamily="49" charset="0"/>
            </a:endParaRPr>
          </a:p>
          <a:p>
            <a:r>
              <a:rPr lang="en-US" dirty="0">
                <a:solidFill>
                  <a:srgbClr val="00B050"/>
                </a:solidFill>
                <a:latin typeface="Consolas" panose="020B0609020204030204" pitchFamily="49" charset="0"/>
                <a:cs typeface="Consolas" panose="020B0609020204030204" pitchFamily="49" charset="0"/>
              </a:rPr>
              <a:t>// </a:t>
            </a:r>
            <a:r>
              <a:rPr lang="en-US" dirty="0" err="1">
                <a:solidFill>
                  <a:srgbClr val="00B050"/>
                </a:solidFill>
                <a:latin typeface="Consolas" panose="020B0609020204030204" pitchFamily="49" charset="0"/>
                <a:cs typeface="Consolas" panose="020B0609020204030204" pitchFamily="49" charset="0"/>
              </a:rPr>
              <a:t>Blazor</a:t>
            </a:r>
            <a:r>
              <a:rPr lang="en-US" dirty="0">
                <a:solidFill>
                  <a:srgbClr val="00B050"/>
                </a:solidFill>
                <a:latin typeface="Consolas" panose="020B0609020204030204" pitchFamily="49" charset="0"/>
                <a:cs typeface="Consolas" panose="020B0609020204030204" pitchFamily="49" charset="0"/>
              </a:rPr>
              <a:t> Hybrid</a:t>
            </a:r>
          </a:p>
          <a:p>
            <a:endParaRPr lang="en-US" b="0" dirty="0">
              <a:solidFill>
                <a:srgbClr val="D4D4D4"/>
              </a:solidFill>
              <a:effectLst/>
              <a:latin typeface="Consolas" panose="020B0609020204030204" pitchFamily="49" charset="0"/>
            </a:endParaRPr>
          </a:p>
          <a:p>
            <a:r>
              <a:rPr lang="en-US" dirty="0">
                <a:solidFill>
                  <a:srgbClr val="569CD6"/>
                </a:solidFill>
                <a:latin typeface="Consolas" panose="020B0609020204030204" pitchFamily="49" charset="0"/>
                <a:cs typeface="Consolas" panose="020B0609020204030204" pitchFamily="49" charset="0"/>
              </a:rPr>
              <a:t>@inject </a:t>
            </a:r>
            <a:r>
              <a:rPr lang="en-US" dirty="0" err="1">
                <a:solidFill>
                  <a:srgbClr val="4EC9B0"/>
                </a:solidFill>
                <a:effectLst/>
                <a:latin typeface="Consolas" panose="020B0609020204030204" pitchFamily="49" charset="0"/>
                <a:cs typeface="Consolas" panose="020B0609020204030204" pitchFamily="49" charset="0"/>
              </a:rPr>
              <a:t>RatingState</a:t>
            </a:r>
            <a:r>
              <a:rPr lang="en-US" dirty="0">
                <a:solidFill>
                  <a:schemeClr val="tx2"/>
                </a:solidFill>
                <a:latin typeface="Consolas" panose="020B0609020204030204" pitchFamily="49" charset="0"/>
                <a:cs typeface="Consolas" panose="020B0609020204030204" pitchFamily="49" charset="0"/>
              </a:rPr>
              <a:t> </a:t>
            </a:r>
            <a:r>
              <a:rPr lang="en-US" dirty="0" err="1">
                <a:solidFill>
                  <a:srgbClr val="9CDCFE"/>
                </a:solidFill>
                <a:latin typeface="Consolas" panose="020B0609020204030204" pitchFamily="49" charset="0"/>
                <a:cs typeface="Consolas" panose="020B0609020204030204" pitchFamily="49" charset="0"/>
              </a:rPr>
              <a:t>ratingState</a:t>
            </a:r>
            <a:endParaRPr lang="en-US" dirty="0">
              <a:solidFill>
                <a:srgbClr val="9CDCFE"/>
              </a:solidFill>
              <a:latin typeface="Consolas" panose="020B0609020204030204" pitchFamily="49" charset="0"/>
              <a:cs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10246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F7CBE-00B6-10C8-875D-0CCEC26263B8}"/>
              </a:ext>
            </a:extLst>
          </p:cNvPr>
          <p:cNvSpPr>
            <a:spLocks noGrp="1"/>
          </p:cNvSpPr>
          <p:nvPr>
            <p:ph type="title"/>
          </p:nvPr>
        </p:nvSpPr>
        <p:spPr/>
        <p:txBody>
          <a:bodyPr/>
          <a:lstStyle/>
          <a:p>
            <a:r>
              <a:rPr lang="en-US" dirty="0"/>
              <a:t>Reusable Components</a:t>
            </a:r>
          </a:p>
        </p:txBody>
      </p:sp>
      <p:sp>
        <p:nvSpPr>
          <p:cNvPr id="4" name="Rectangle: Rounded Corners 3">
            <a:extLst>
              <a:ext uri="{FF2B5EF4-FFF2-40B4-BE49-F238E27FC236}">
                <a16:creationId xmlns:a16="http://schemas.microsoft.com/office/drawing/2014/main" id="{60A9560A-E6BE-0FE1-933E-7471815549E9}"/>
              </a:ext>
            </a:extLst>
          </p:cNvPr>
          <p:cNvSpPr/>
          <p:nvPr/>
        </p:nvSpPr>
        <p:spPr>
          <a:xfrm>
            <a:off x="838200" y="3195023"/>
            <a:ext cx="2671916" cy="20254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472FFB69-FA06-2AD9-A9C6-9913D06DF87C}"/>
              </a:ext>
            </a:extLst>
          </p:cNvPr>
          <p:cNvSpPr/>
          <p:nvPr/>
        </p:nvSpPr>
        <p:spPr>
          <a:xfrm>
            <a:off x="4760042" y="3195022"/>
            <a:ext cx="2671916" cy="20254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FAD464D-6B73-AFE7-E681-6EA711F311A5}"/>
              </a:ext>
            </a:extLst>
          </p:cNvPr>
          <p:cNvSpPr/>
          <p:nvPr/>
        </p:nvSpPr>
        <p:spPr>
          <a:xfrm>
            <a:off x="8681884" y="3195021"/>
            <a:ext cx="2671916" cy="20254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C1F07814-12B1-B9A1-CCED-C1029B7FC732}"/>
              </a:ext>
            </a:extLst>
          </p:cNvPr>
          <p:cNvSpPr/>
          <p:nvPr/>
        </p:nvSpPr>
        <p:spPr>
          <a:xfrm>
            <a:off x="1012721" y="3429000"/>
            <a:ext cx="2310581" cy="1565787"/>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AFAA7B43-4FCB-7217-6C69-B239852852D6}"/>
              </a:ext>
            </a:extLst>
          </p:cNvPr>
          <p:cNvSpPr/>
          <p:nvPr/>
        </p:nvSpPr>
        <p:spPr>
          <a:xfrm>
            <a:off x="5475169" y="3785419"/>
            <a:ext cx="1241661" cy="84142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472721A-7115-7FFD-88EA-C50B3C71A620}"/>
              </a:ext>
            </a:extLst>
          </p:cNvPr>
          <p:cNvSpPr/>
          <p:nvPr/>
        </p:nvSpPr>
        <p:spPr>
          <a:xfrm>
            <a:off x="9027113" y="3538472"/>
            <a:ext cx="961231" cy="651387"/>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BF41567-FB04-AC62-4134-8576EDF26BFC}"/>
              </a:ext>
            </a:extLst>
          </p:cNvPr>
          <p:cNvSpPr/>
          <p:nvPr/>
        </p:nvSpPr>
        <p:spPr>
          <a:xfrm>
            <a:off x="9537226" y="4294621"/>
            <a:ext cx="961231" cy="651387"/>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99775FF-4839-64D2-BCC1-70838FFE5AB2}"/>
              </a:ext>
            </a:extLst>
          </p:cNvPr>
          <p:cNvSpPr/>
          <p:nvPr/>
        </p:nvSpPr>
        <p:spPr>
          <a:xfrm>
            <a:off x="10103174" y="3538473"/>
            <a:ext cx="961231" cy="651387"/>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lazor now in official preview! - .NET Blog">
            <a:extLst>
              <a:ext uri="{FF2B5EF4-FFF2-40B4-BE49-F238E27FC236}">
                <a16:creationId xmlns:a16="http://schemas.microsoft.com/office/drawing/2014/main" id="{399E8D1B-FB38-7FF7-9C41-172735A43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1530" y="4144679"/>
            <a:ext cx="801329" cy="8013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Blazor now in official preview! - .NET Blog">
            <a:extLst>
              <a:ext uri="{FF2B5EF4-FFF2-40B4-BE49-F238E27FC236}">
                <a16:creationId xmlns:a16="http://schemas.microsoft.com/office/drawing/2014/main" id="{913D7D89-2D0A-ABDB-B977-0DF25B7603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060723"/>
            <a:ext cx="566119" cy="5661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azor now in official preview! - .NET Blog">
            <a:extLst>
              <a:ext uri="{FF2B5EF4-FFF2-40B4-BE49-F238E27FC236}">
                <a16:creationId xmlns:a16="http://schemas.microsoft.com/office/drawing/2014/main" id="{A1EBA831-B4C7-DF64-658E-09363FCA01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7728" y="3752791"/>
            <a:ext cx="437068" cy="4370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azor now in official preview! - .NET Blog">
            <a:extLst>
              <a:ext uri="{FF2B5EF4-FFF2-40B4-BE49-F238E27FC236}">
                <a16:creationId xmlns:a16="http://schemas.microsoft.com/office/drawing/2014/main" id="{4C76DEB5-643E-64FC-4ACC-F73D5F3E6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3789" y="3754696"/>
            <a:ext cx="437068" cy="4370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Blazor now in official preview! - .NET Blog">
            <a:extLst>
              <a:ext uri="{FF2B5EF4-FFF2-40B4-BE49-F238E27FC236}">
                <a16:creationId xmlns:a16="http://schemas.microsoft.com/office/drawing/2014/main" id="{8E6FAAB0-1C55-3DB2-3536-597C0E9F1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7841" y="4508940"/>
            <a:ext cx="437068" cy="4370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Sands Of Maui: Issue #17 Aloha Welcome To Net Maui Melissa Houghton ...">
            <a:extLst>
              <a:ext uri="{FF2B5EF4-FFF2-40B4-BE49-F238E27FC236}">
                <a16:creationId xmlns:a16="http://schemas.microsoft.com/office/drawing/2014/main" id="{37B527D3-A8A2-A3A1-B968-C1C2F3959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937" y="4507098"/>
            <a:ext cx="843116" cy="84311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Sands Of Maui: Issue #17 Aloha Welcome To Net Maui Melissa Houghton ...">
            <a:extLst>
              <a:ext uri="{FF2B5EF4-FFF2-40B4-BE49-F238E27FC236}">
                <a16:creationId xmlns:a16="http://schemas.microsoft.com/office/drawing/2014/main" id="{8D946F53-0813-DC40-B774-7A675B66B9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2860" y="4569311"/>
            <a:ext cx="843116" cy="84311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B1A11899-9E5B-B1C9-599C-C073EC166EC9}"/>
              </a:ext>
            </a:extLst>
          </p:cNvPr>
          <p:cNvSpPr/>
          <p:nvPr/>
        </p:nvSpPr>
        <p:spPr>
          <a:xfrm>
            <a:off x="3166942" y="1498191"/>
            <a:ext cx="2310581" cy="1565787"/>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descr="Blazor now in official preview! - .NET Blog">
            <a:extLst>
              <a:ext uri="{FF2B5EF4-FFF2-40B4-BE49-F238E27FC236}">
                <a16:creationId xmlns:a16="http://schemas.microsoft.com/office/drawing/2014/main" id="{4B3A2E96-28BC-91EF-FE8C-0C4E3F176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5751" y="2213870"/>
            <a:ext cx="801329" cy="801329"/>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C6911C63-29B7-49EA-CB86-B2D055A668CF}"/>
              </a:ext>
            </a:extLst>
          </p:cNvPr>
          <p:cNvGrpSpPr/>
          <p:nvPr/>
        </p:nvGrpSpPr>
        <p:grpSpPr>
          <a:xfrm>
            <a:off x="1005193" y="3429000"/>
            <a:ext cx="2310581" cy="1565787"/>
            <a:chOff x="7197147" y="1505795"/>
            <a:chExt cx="2310581" cy="1565787"/>
          </a:xfrm>
        </p:grpSpPr>
        <p:sp>
          <p:nvSpPr>
            <p:cNvPr id="33" name="Rectangle: Rounded Corners 32">
              <a:extLst>
                <a:ext uri="{FF2B5EF4-FFF2-40B4-BE49-F238E27FC236}">
                  <a16:creationId xmlns:a16="http://schemas.microsoft.com/office/drawing/2014/main" id="{A8E72F13-223D-FFE3-EF44-EC452B99C7EC}"/>
                </a:ext>
              </a:extLst>
            </p:cNvPr>
            <p:cNvSpPr/>
            <p:nvPr/>
          </p:nvSpPr>
          <p:spPr>
            <a:xfrm>
              <a:off x="7197147" y="1505795"/>
              <a:ext cx="2310581" cy="1565787"/>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MyBlazorComponent</a:t>
              </a:r>
              <a:endParaRPr lang="en-US" dirty="0">
                <a:solidFill>
                  <a:schemeClr val="tx1"/>
                </a:solidFill>
              </a:endParaRPr>
            </a:p>
            <a:p>
              <a:pPr algn="ctr"/>
              <a:endParaRPr lang="en-US" dirty="0">
                <a:solidFill>
                  <a:schemeClr val="tx1"/>
                </a:solidFill>
              </a:endParaRPr>
            </a:p>
          </p:txBody>
        </p:sp>
        <p:pic>
          <p:nvPicPr>
            <p:cNvPr id="34" name="Picture 2" descr="Blazor now in official preview! - .NET Blog">
              <a:extLst>
                <a:ext uri="{FF2B5EF4-FFF2-40B4-BE49-F238E27FC236}">
                  <a16:creationId xmlns:a16="http://schemas.microsoft.com/office/drawing/2014/main" id="{D44DF6FB-4639-CF7E-26A5-D46202FDF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956" y="2221474"/>
              <a:ext cx="801329" cy="801329"/>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Arrow: Right 25">
            <a:extLst>
              <a:ext uri="{FF2B5EF4-FFF2-40B4-BE49-F238E27FC236}">
                <a16:creationId xmlns:a16="http://schemas.microsoft.com/office/drawing/2014/main" id="{191D23C0-3495-540E-AC2F-20114CE97F41}"/>
              </a:ext>
            </a:extLst>
          </p:cNvPr>
          <p:cNvSpPr/>
          <p:nvPr/>
        </p:nvSpPr>
        <p:spPr>
          <a:xfrm>
            <a:off x="5810865" y="2123768"/>
            <a:ext cx="1055467" cy="2883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F5DE4AB4-1C43-BE9D-AB37-4AEA304FA01B}"/>
              </a:ext>
            </a:extLst>
          </p:cNvPr>
          <p:cNvGrpSpPr/>
          <p:nvPr/>
        </p:nvGrpSpPr>
        <p:grpSpPr>
          <a:xfrm>
            <a:off x="7197147" y="1505795"/>
            <a:ext cx="2310581" cy="1565787"/>
            <a:chOff x="7197147" y="1505795"/>
            <a:chExt cx="2310581" cy="1565787"/>
          </a:xfrm>
        </p:grpSpPr>
        <p:sp>
          <p:nvSpPr>
            <p:cNvPr id="27" name="Rectangle: Rounded Corners 26">
              <a:extLst>
                <a:ext uri="{FF2B5EF4-FFF2-40B4-BE49-F238E27FC236}">
                  <a16:creationId xmlns:a16="http://schemas.microsoft.com/office/drawing/2014/main" id="{D2CFD328-905A-62B1-A1A4-11A7954257DB}"/>
                </a:ext>
              </a:extLst>
            </p:cNvPr>
            <p:cNvSpPr/>
            <p:nvPr/>
          </p:nvSpPr>
          <p:spPr>
            <a:xfrm>
              <a:off x="7197147" y="1505795"/>
              <a:ext cx="2310581" cy="1565787"/>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MyBlazorComponent</a:t>
              </a:r>
              <a:endParaRPr lang="en-US" dirty="0">
                <a:solidFill>
                  <a:schemeClr val="tx1"/>
                </a:solidFill>
              </a:endParaRPr>
            </a:p>
            <a:p>
              <a:pPr algn="ctr"/>
              <a:endParaRPr lang="en-US" dirty="0">
                <a:solidFill>
                  <a:schemeClr val="tx1"/>
                </a:solidFill>
              </a:endParaRPr>
            </a:p>
          </p:txBody>
        </p:sp>
        <p:pic>
          <p:nvPicPr>
            <p:cNvPr id="28" name="Picture 2" descr="Blazor now in official preview! - .NET Blog">
              <a:extLst>
                <a:ext uri="{FF2B5EF4-FFF2-40B4-BE49-F238E27FC236}">
                  <a16:creationId xmlns:a16="http://schemas.microsoft.com/office/drawing/2014/main" id="{D131E6FF-6F5D-286D-9B77-FF11F5FE8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956" y="2221474"/>
              <a:ext cx="801329" cy="801329"/>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Sands Of Maui: Issue #17 Aloha Welcome To Net Maui Melissa Houghton ...">
            <a:extLst>
              <a:ext uri="{FF2B5EF4-FFF2-40B4-BE49-F238E27FC236}">
                <a16:creationId xmlns:a16="http://schemas.microsoft.com/office/drawing/2014/main" id="{8AC9BDA7-24ED-75BF-D351-25518744C2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013" y="4507098"/>
            <a:ext cx="843116" cy="843116"/>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B1DF9372-3479-F22D-E122-3E45B808C815}"/>
              </a:ext>
            </a:extLst>
          </p:cNvPr>
          <p:cNvGrpSpPr/>
          <p:nvPr/>
        </p:nvGrpSpPr>
        <p:grpSpPr>
          <a:xfrm>
            <a:off x="5412021" y="3726047"/>
            <a:ext cx="1329275" cy="900796"/>
            <a:chOff x="7197147" y="1505795"/>
            <a:chExt cx="2310581" cy="1565787"/>
          </a:xfrm>
        </p:grpSpPr>
        <p:sp>
          <p:nvSpPr>
            <p:cNvPr id="36" name="Rectangle: Rounded Corners 35">
              <a:extLst>
                <a:ext uri="{FF2B5EF4-FFF2-40B4-BE49-F238E27FC236}">
                  <a16:creationId xmlns:a16="http://schemas.microsoft.com/office/drawing/2014/main" id="{14D71641-311B-5FE3-1A96-7248D342B630}"/>
                </a:ext>
              </a:extLst>
            </p:cNvPr>
            <p:cNvSpPr/>
            <p:nvPr/>
          </p:nvSpPr>
          <p:spPr>
            <a:xfrm>
              <a:off x="7197147" y="1505795"/>
              <a:ext cx="2310581" cy="1565787"/>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tx1"/>
                  </a:solidFill>
                </a:rPr>
                <a:t>MyBlazorComponent</a:t>
              </a:r>
              <a:endParaRPr lang="en-US" sz="900" dirty="0">
                <a:solidFill>
                  <a:schemeClr val="tx1"/>
                </a:solidFill>
              </a:endParaRPr>
            </a:p>
            <a:p>
              <a:pPr algn="ctr"/>
              <a:endParaRPr lang="en-US" dirty="0">
                <a:solidFill>
                  <a:schemeClr val="tx1"/>
                </a:solidFill>
              </a:endParaRPr>
            </a:p>
          </p:txBody>
        </p:sp>
        <p:pic>
          <p:nvPicPr>
            <p:cNvPr id="37" name="Picture 2" descr="Blazor now in official preview! - .NET Blog">
              <a:extLst>
                <a:ext uri="{FF2B5EF4-FFF2-40B4-BE49-F238E27FC236}">
                  <a16:creationId xmlns:a16="http://schemas.microsoft.com/office/drawing/2014/main" id="{2922814E-3DBE-BF8F-24A3-EDDD33C6A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956" y="2221474"/>
              <a:ext cx="801329" cy="8013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65C0B6EA-B24C-E88C-90B1-6340F8CB7163}"/>
              </a:ext>
            </a:extLst>
          </p:cNvPr>
          <p:cNvGrpSpPr/>
          <p:nvPr/>
        </p:nvGrpSpPr>
        <p:grpSpPr>
          <a:xfrm>
            <a:off x="9016321" y="3518729"/>
            <a:ext cx="1019496" cy="690871"/>
            <a:chOff x="7197148" y="1505795"/>
            <a:chExt cx="2310581" cy="1565787"/>
          </a:xfrm>
        </p:grpSpPr>
        <p:sp>
          <p:nvSpPr>
            <p:cNvPr id="39" name="Rectangle: Rounded Corners 38">
              <a:extLst>
                <a:ext uri="{FF2B5EF4-FFF2-40B4-BE49-F238E27FC236}">
                  <a16:creationId xmlns:a16="http://schemas.microsoft.com/office/drawing/2014/main" id="{0FC209F3-5E94-7756-A572-DC8F55DAEA5F}"/>
                </a:ext>
              </a:extLst>
            </p:cNvPr>
            <p:cNvSpPr/>
            <p:nvPr/>
          </p:nvSpPr>
          <p:spPr>
            <a:xfrm>
              <a:off x="7197148" y="1505795"/>
              <a:ext cx="2310581" cy="1565787"/>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err="1">
                  <a:solidFill>
                    <a:schemeClr val="tx1"/>
                  </a:solidFill>
                </a:rPr>
                <a:t>MyBlazorComponent</a:t>
              </a:r>
              <a:endParaRPr lang="en-US" sz="700" dirty="0">
                <a:solidFill>
                  <a:schemeClr val="tx1"/>
                </a:solidFill>
              </a:endParaRPr>
            </a:p>
            <a:p>
              <a:pPr algn="ctr"/>
              <a:endParaRPr lang="en-US" sz="1400" dirty="0">
                <a:solidFill>
                  <a:schemeClr val="tx1"/>
                </a:solidFill>
              </a:endParaRPr>
            </a:p>
          </p:txBody>
        </p:sp>
        <p:pic>
          <p:nvPicPr>
            <p:cNvPr id="40" name="Picture 2" descr="Blazor now in official preview! - .NET Blog">
              <a:extLst>
                <a:ext uri="{FF2B5EF4-FFF2-40B4-BE49-F238E27FC236}">
                  <a16:creationId xmlns:a16="http://schemas.microsoft.com/office/drawing/2014/main" id="{BB5ABC05-307E-77F4-F333-A07DBB188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956" y="2221474"/>
              <a:ext cx="801329" cy="8013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9EC51095-7E5D-ECBF-7093-D573BCEE66B6}"/>
              </a:ext>
            </a:extLst>
          </p:cNvPr>
          <p:cNvGrpSpPr/>
          <p:nvPr/>
        </p:nvGrpSpPr>
        <p:grpSpPr>
          <a:xfrm>
            <a:off x="10112266" y="3515259"/>
            <a:ext cx="1019496" cy="690871"/>
            <a:chOff x="7197148" y="1505795"/>
            <a:chExt cx="2310581" cy="1565787"/>
          </a:xfrm>
          <a:solidFill>
            <a:schemeClr val="accent2">
              <a:lumMod val="90000"/>
            </a:schemeClr>
          </a:solidFill>
        </p:grpSpPr>
        <p:sp>
          <p:nvSpPr>
            <p:cNvPr id="42" name="Rectangle: Rounded Corners 41">
              <a:extLst>
                <a:ext uri="{FF2B5EF4-FFF2-40B4-BE49-F238E27FC236}">
                  <a16:creationId xmlns:a16="http://schemas.microsoft.com/office/drawing/2014/main" id="{1AC353E7-BB74-D9AD-126C-C1B035951A0B}"/>
                </a:ext>
              </a:extLst>
            </p:cNvPr>
            <p:cNvSpPr/>
            <p:nvPr/>
          </p:nvSpPr>
          <p:spPr>
            <a:xfrm>
              <a:off x="7197148" y="1505795"/>
              <a:ext cx="2310581" cy="1565787"/>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MyBlazorComponent2</a:t>
              </a:r>
            </a:p>
            <a:p>
              <a:pPr algn="ctr"/>
              <a:endParaRPr lang="en-US" sz="1400" dirty="0">
                <a:solidFill>
                  <a:schemeClr val="tx1"/>
                </a:solidFill>
              </a:endParaRPr>
            </a:p>
          </p:txBody>
        </p:sp>
        <p:pic>
          <p:nvPicPr>
            <p:cNvPr id="43" name="Picture 2" descr="Blazor now in official preview! - .NET Blog">
              <a:extLst>
                <a:ext uri="{FF2B5EF4-FFF2-40B4-BE49-F238E27FC236}">
                  <a16:creationId xmlns:a16="http://schemas.microsoft.com/office/drawing/2014/main" id="{D12232B8-53AA-103D-A60C-AF145EEB9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956" y="2221474"/>
              <a:ext cx="801329" cy="801329"/>
            </a:xfrm>
            <a:prstGeom prst="rect">
              <a:avLst/>
            </a:prstGeom>
            <a:grpFill/>
          </p:spPr>
        </p:pic>
      </p:grpSp>
      <p:grpSp>
        <p:nvGrpSpPr>
          <p:cNvPr id="44" name="Group 43">
            <a:extLst>
              <a:ext uri="{FF2B5EF4-FFF2-40B4-BE49-F238E27FC236}">
                <a16:creationId xmlns:a16="http://schemas.microsoft.com/office/drawing/2014/main" id="{BA48C577-05D4-19B1-1CE9-1CBD5ECBA013}"/>
              </a:ext>
            </a:extLst>
          </p:cNvPr>
          <p:cNvGrpSpPr/>
          <p:nvPr/>
        </p:nvGrpSpPr>
        <p:grpSpPr>
          <a:xfrm>
            <a:off x="9497441" y="4259609"/>
            <a:ext cx="1019496" cy="690871"/>
            <a:chOff x="7197148" y="1505795"/>
            <a:chExt cx="2310581" cy="1565787"/>
          </a:xfrm>
        </p:grpSpPr>
        <p:sp>
          <p:nvSpPr>
            <p:cNvPr id="45" name="Rectangle: Rounded Corners 44">
              <a:extLst>
                <a:ext uri="{FF2B5EF4-FFF2-40B4-BE49-F238E27FC236}">
                  <a16:creationId xmlns:a16="http://schemas.microsoft.com/office/drawing/2014/main" id="{C319D8E6-7EF9-CC5F-BD9E-A32B764E5719}"/>
                </a:ext>
              </a:extLst>
            </p:cNvPr>
            <p:cNvSpPr/>
            <p:nvPr/>
          </p:nvSpPr>
          <p:spPr>
            <a:xfrm>
              <a:off x="7197148" y="1505795"/>
              <a:ext cx="2310581" cy="1565787"/>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MyBlazorComponent3</a:t>
              </a:r>
            </a:p>
            <a:p>
              <a:pPr algn="ctr"/>
              <a:endParaRPr lang="en-US" sz="1400" dirty="0">
                <a:solidFill>
                  <a:schemeClr val="tx1"/>
                </a:solidFill>
              </a:endParaRPr>
            </a:p>
          </p:txBody>
        </p:sp>
        <p:pic>
          <p:nvPicPr>
            <p:cNvPr id="46" name="Picture 2" descr="Blazor now in official preview! - .NET Blog">
              <a:extLst>
                <a:ext uri="{FF2B5EF4-FFF2-40B4-BE49-F238E27FC236}">
                  <a16:creationId xmlns:a16="http://schemas.microsoft.com/office/drawing/2014/main" id="{6743779F-C370-4CD3-0E6C-DB3938C70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956" y="2221474"/>
              <a:ext cx="801329" cy="80132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8" name="Straight Arrow Connector 47">
            <a:extLst>
              <a:ext uri="{FF2B5EF4-FFF2-40B4-BE49-F238E27FC236}">
                <a16:creationId xmlns:a16="http://schemas.microsoft.com/office/drawing/2014/main" id="{40FF8732-D304-5049-BBF8-8982CFFE9B06}"/>
              </a:ext>
            </a:extLst>
          </p:cNvPr>
          <p:cNvCxnSpPr>
            <a:cxnSpLocks/>
            <a:stCxn id="27" idx="2"/>
          </p:cNvCxnSpPr>
          <p:nvPr/>
        </p:nvCxnSpPr>
        <p:spPr>
          <a:xfrm flipH="1">
            <a:off x="2246243" y="3071582"/>
            <a:ext cx="6106195" cy="652623"/>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4E715A9-36D4-7F62-8ED8-EDE050D6E948}"/>
              </a:ext>
            </a:extLst>
          </p:cNvPr>
          <p:cNvCxnSpPr>
            <a:cxnSpLocks/>
            <a:stCxn id="27" idx="2"/>
          </p:cNvCxnSpPr>
          <p:nvPr/>
        </p:nvCxnSpPr>
        <p:spPr>
          <a:xfrm flipH="1">
            <a:off x="6095999" y="3071582"/>
            <a:ext cx="2256439" cy="789112"/>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D480D9F-C9F0-7131-52F6-28B1E8124100}"/>
              </a:ext>
            </a:extLst>
          </p:cNvPr>
          <p:cNvCxnSpPr>
            <a:cxnSpLocks/>
            <a:stCxn id="27" idx="2"/>
          </p:cNvCxnSpPr>
          <p:nvPr/>
        </p:nvCxnSpPr>
        <p:spPr>
          <a:xfrm>
            <a:off x="8352438" y="3071582"/>
            <a:ext cx="799144" cy="58409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42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94C0B-E0C3-25C9-51B6-F6E6BE5F0B04}"/>
              </a:ext>
            </a:extLst>
          </p:cNvPr>
          <p:cNvSpPr>
            <a:spLocks noGrp="1"/>
          </p:cNvSpPr>
          <p:nvPr>
            <p:ph type="title"/>
          </p:nvPr>
        </p:nvSpPr>
        <p:spPr/>
        <p:txBody>
          <a:bodyPr/>
          <a:lstStyle/>
          <a:p>
            <a:r>
              <a:rPr lang="en-US" dirty="0"/>
              <a:t>Part 6 – </a:t>
            </a:r>
            <a:br>
              <a:rPr lang="en-US" dirty="0"/>
            </a:br>
            <a:r>
              <a:rPr lang="en-US" dirty="0"/>
              <a:t>Advanced Topics</a:t>
            </a:r>
          </a:p>
        </p:txBody>
      </p:sp>
      <p:sp>
        <p:nvSpPr>
          <p:cNvPr id="3" name="Text Placeholder 2">
            <a:extLst>
              <a:ext uri="{FF2B5EF4-FFF2-40B4-BE49-F238E27FC236}">
                <a16:creationId xmlns:a16="http://schemas.microsoft.com/office/drawing/2014/main" id="{B1C2F4C2-C8B3-9CB9-50C9-4344E3AAD30D}"/>
              </a:ext>
            </a:extLst>
          </p:cNvPr>
          <p:cNvSpPr>
            <a:spLocks noGrp="1"/>
          </p:cNvSpPr>
          <p:nvPr>
            <p:ph type="body" idx="1"/>
          </p:nvPr>
        </p:nvSpPr>
        <p:spPr/>
        <p:txBody>
          <a:bodyPr/>
          <a:lstStyle/>
          <a:p>
            <a:r>
              <a:rPr lang="en-US" dirty="0">
                <a:hlinkClick r:id="rId3"/>
              </a:rPr>
              <a:t>https://aka.ms/blazor-hybrid-workshop</a:t>
            </a:r>
            <a:r>
              <a:rPr lang="en-US" dirty="0"/>
              <a:t> </a:t>
            </a:r>
          </a:p>
        </p:txBody>
      </p:sp>
    </p:spTree>
    <p:extLst>
      <p:ext uri="{BB962C8B-B14F-4D97-AF65-F5344CB8AC3E}">
        <p14:creationId xmlns:p14="http://schemas.microsoft.com/office/powerpoint/2010/main" val="1617112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8031B3-C381-F6E8-33FB-6EEDDD54438A}"/>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44C6F2BD-959F-EE20-71D6-3DB76E860271}"/>
              </a:ext>
            </a:extLst>
          </p:cNvPr>
          <p:cNvSpPr>
            <a:spLocks noGrp="1"/>
          </p:cNvSpPr>
          <p:nvPr>
            <p:ph type="body" idx="1"/>
          </p:nvPr>
        </p:nvSpPr>
        <p:spPr/>
        <p:txBody>
          <a:bodyPr/>
          <a:lstStyle/>
          <a:p>
            <a:r>
              <a:rPr lang="en-US" dirty="0" err="1"/>
              <a:t>dot.net</a:t>
            </a:r>
            <a:r>
              <a:rPr lang="en-US" dirty="0"/>
              <a:t>/</a:t>
            </a:r>
            <a:r>
              <a:rPr lang="en-US" dirty="0" err="1"/>
              <a:t>maui</a:t>
            </a:r>
            <a:endParaRPr lang="en-US" dirty="0"/>
          </a:p>
        </p:txBody>
      </p:sp>
    </p:spTree>
    <p:extLst>
      <p:ext uri="{BB962C8B-B14F-4D97-AF65-F5344CB8AC3E}">
        <p14:creationId xmlns:p14="http://schemas.microsoft.com/office/powerpoint/2010/main" val="2715135349"/>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931</TotalTime>
  <Words>522</Words>
  <Application>Microsoft Macintosh PowerPoint</Application>
  <PresentationFormat>Widescreen</PresentationFormat>
  <Paragraphs>64</Paragraphs>
  <Slides>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Aptos</vt:lpstr>
      <vt:lpstr>Arial</vt:lpstr>
      <vt:lpstr>Calibri</vt:lpstr>
      <vt:lpstr>Consolas</vt:lpstr>
      <vt:lpstr>Open Sans</vt:lpstr>
      <vt:lpstr>Space Grotesk Medium</vt:lpstr>
      <vt:lpstr>1_Office Theme</vt:lpstr>
      <vt:lpstr>Build Native Cross-Platform apps with .NET MAUI &amp; Blazor Hybrid Workshop</vt:lpstr>
      <vt:lpstr>Sharing State .NET MAUI &amp; Blazor</vt:lpstr>
      <vt:lpstr>Using a Singleton to hold state</vt:lpstr>
      <vt:lpstr>Registering the Singleton</vt:lpstr>
      <vt:lpstr>Accessing the Singleton</vt:lpstr>
      <vt:lpstr>Reusable Components</vt:lpstr>
      <vt:lpstr>Part 6 –  Advanced Topics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Maddy Montaquila (Leger)</dc:creator>
  <cp:lastModifiedBy>Gerald Versluis</cp:lastModifiedBy>
  <cp:revision>24</cp:revision>
  <dcterms:created xsi:type="dcterms:W3CDTF">2024-06-09T16:53:08Z</dcterms:created>
  <dcterms:modified xsi:type="dcterms:W3CDTF">2024-08-24T20:09:09Z</dcterms:modified>
</cp:coreProperties>
</file>